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Montserrat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bold.fntdata"/><Relationship Id="rId10" Type="http://schemas.openxmlformats.org/officeDocument/2006/relationships/font" Target="fonts/Montserrat-regular.fntdata"/><Relationship Id="rId13" Type="http://schemas.openxmlformats.org/officeDocument/2006/relationships/font" Target="fonts/Montserrat-boldItalic.fntdata"/><Relationship Id="rId12" Type="http://schemas.openxmlformats.org/officeDocument/2006/relationships/font" Target="fonts/Montserrat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a4086a311_0_0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a4086a3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d12930127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d12930127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a4086a311_0_6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a4086a31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a4086a311_0_10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a4086a31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2000" y="-18100"/>
            <a:ext cx="9268000" cy="521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7688"/>
            <a:ext cx="9231000" cy="5192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2973" y="3627956"/>
            <a:ext cx="1967325" cy="196732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3"/>
          <p:cNvSpPr txBox="1"/>
          <p:nvPr>
            <p:ph type="title"/>
          </p:nvPr>
        </p:nvSpPr>
        <p:spPr>
          <a:xfrm>
            <a:off x="319200" y="1180829"/>
            <a:ext cx="6602400" cy="172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4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936825"/>
            <a:ext cx="6451500" cy="803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00A08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2" type="subTitle"/>
          </p:nvPr>
        </p:nvSpPr>
        <p:spPr>
          <a:xfrm>
            <a:off x="311700" y="4568137"/>
            <a:ext cx="8520600" cy="803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b="1" sz="11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b="1" sz="11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b="1" sz="11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b="1" sz="11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b="1" sz="11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b="1" sz="11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b="1" sz="11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b="1" sz="11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 1">
  <p:cSld name="TITLE_1_1_1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5498" y="-15498"/>
            <a:ext cx="1944449" cy="169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104" y="213599"/>
            <a:ext cx="191373" cy="30444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>
            <p:ph type="title"/>
          </p:nvPr>
        </p:nvSpPr>
        <p:spPr>
          <a:xfrm>
            <a:off x="627779" y="235478"/>
            <a:ext cx="2565000" cy="30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 1">
  <p:cSld name="TITLE_2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2000" y="-18100"/>
            <a:ext cx="9268000" cy="521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5"/>
          <p:cNvPicPr preferRelativeResize="0"/>
          <p:nvPr/>
        </p:nvPicPr>
        <p:blipFill rotWithShape="1">
          <a:blip r:embed="rId3">
            <a:alphaModFix/>
          </a:blip>
          <a:srcRect b="0" l="19426" r="0" t="0"/>
          <a:stretch/>
        </p:blipFill>
        <p:spPr>
          <a:xfrm>
            <a:off x="4490598" y="1900021"/>
            <a:ext cx="359948" cy="446752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5"/>
          <p:cNvSpPr txBox="1"/>
          <p:nvPr/>
        </p:nvSpPr>
        <p:spPr>
          <a:xfrm>
            <a:off x="3423025" y="2234442"/>
            <a:ext cx="24015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Thanks!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3.png"/><Relationship Id="rId6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cloud.partner.glovoapp.com/Partners" TargetMode="External"/><Relationship Id="rId4" Type="http://schemas.openxmlformats.org/officeDocument/2006/relationships/hyperlink" Target="https://docs.google.com/presentation/d/1oSUxLwVbqIaC-0KMo06mcIeX_67hicgXiTLPB7Tn5tg/edit#slide=id.g7a4086a311_0_0" TargetMode="External"/><Relationship Id="rId5" Type="http://schemas.openxmlformats.org/officeDocument/2006/relationships/hyperlink" Target="https://docs.google.com/presentation/d/12gRis5phYFs2AEoBT86jQWyqn644yGJ8qn8vYFf4AJY/edit#slide=id.gc87bdc7f7f_0_31" TargetMode="External"/><Relationship Id="rId6" Type="http://schemas.openxmlformats.org/officeDocument/2006/relationships/image" Target="../media/image5.png"/><Relationship Id="rId7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319200" y="1180829"/>
            <a:ext cx="6602400" cy="172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Nuevos </a:t>
            </a:r>
            <a:r>
              <a:rPr lang="en"/>
              <a:t>partners</a:t>
            </a:r>
            <a:endParaRPr/>
          </a:p>
        </p:txBody>
      </p:sp>
      <p:sp>
        <p:nvSpPr>
          <p:cNvPr id="70" name="Google Shape;70;p16"/>
          <p:cNvSpPr txBox="1"/>
          <p:nvPr>
            <p:ph idx="1" type="subTitle"/>
          </p:nvPr>
        </p:nvSpPr>
        <p:spPr>
          <a:xfrm>
            <a:off x="311700" y="2936825"/>
            <a:ext cx="6451500" cy="80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5483"/>
              <a:buFont typeface="Arial"/>
              <a:buNone/>
            </a:pPr>
            <a:r>
              <a:rPr lang="en" sz="3100"/>
              <a:t>¿Cómo impulsar tu negocio?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000"/>
          </a:p>
        </p:txBody>
      </p:sp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7050" y="2827774"/>
            <a:ext cx="1368448" cy="1368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>
            <p:ph type="title"/>
          </p:nvPr>
        </p:nvSpPr>
        <p:spPr>
          <a:xfrm>
            <a:off x="2395650" y="512250"/>
            <a:ext cx="4352700" cy="104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Hostelería</a:t>
            </a:r>
            <a:r>
              <a:rPr lang="en" sz="1600">
                <a:solidFill>
                  <a:schemeClr val="dk1"/>
                </a:solidFill>
              </a:rPr>
              <a:t> de Madrid</a:t>
            </a:r>
            <a:r>
              <a:rPr lang="en" sz="1600">
                <a:solidFill>
                  <a:schemeClr val="dk1"/>
                </a:solidFill>
              </a:rPr>
              <a:t> </a:t>
            </a:r>
            <a:r>
              <a:rPr lang="en" sz="1600">
                <a:solidFill>
                  <a:schemeClr val="dk1"/>
                </a:solidFill>
              </a:rPr>
              <a:t>y Glovo se han juntado para brindarte las mejores condiciones… </a:t>
            </a:r>
            <a:r>
              <a:rPr b="1" lang="en" sz="1600">
                <a:solidFill>
                  <a:schemeClr val="dk1"/>
                </a:solidFill>
              </a:rPr>
              <a:t>¿Te unes a ellos?</a:t>
            </a:r>
            <a:endParaRPr b="1" sz="1600">
              <a:solidFill>
                <a:schemeClr val="dk1"/>
              </a:solidFill>
            </a:endParaRPr>
          </a:p>
        </p:txBody>
      </p:sp>
      <p:pic>
        <p:nvPicPr>
          <p:cNvPr id="77" name="Google Shape;77;p17"/>
          <p:cNvPicPr preferRelativeResize="0"/>
          <p:nvPr/>
        </p:nvPicPr>
        <p:blipFill rotWithShape="1">
          <a:blip r:embed="rId3">
            <a:alphaModFix/>
          </a:blip>
          <a:srcRect b="34852" l="0" r="0" t="29821"/>
          <a:stretch/>
        </p:blipFill>
        <p:spPr>
          <a:xfrm>
            <a:off x="857975" y="3074600"/>
            <a:ext cx="2784182" cy="837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0876" y="2571745"/>
            <a:ext cx="1606876" cy="1606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/>
        </p:nvSpPr>
        <p:spPr>
          <a:xfrm>
            <a:off x="2990713" y="386275"/>
            <a:ext cx="30582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2ABB9B"/>
                </a:solidFill>
                <a:latin typeface="Montserrat"/>
                <a:ea typeface="Montserrat"/>
                <a:cs typeface="Montserrat"/>
                <a:sym typeface="Montserrat"/>
              </a:rPr>
              <a:t>¿Porque unirse a Glovo?</a:t>
            </a:r>
            <a:endParaRPr sz="1700"/>
          </a:p>
        </p:txBody>
      </p:sp>
      <p:sp>
        <p:nvSpPr>
          <p:cNvPr id="84" name="Google Shape;84;p18"/>
          <p:cNvSpPr txBox="1"/>
          <p:nvPr/>
        </p:nvSpPr>
        <p:spPr>
          <a:xfrm>
            <a:off x="531100" y="1424375"/>
            <a:ext cx="3933600" cy="30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50">
                <a:latin typeface="Montserrat"/>
                <a:ea typeface="Montserrat"/>
                <a:cs typeface="Montserrat"/>
                <a:sym typeface="Montserrat"/>
              </a:rPr>
              <a:t>Glovo en España</a:t>
            </a:r>
            <a:r>
              <a:rPr lang="en" sz="135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35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latin typeface="Montserrat"/>
                <a:ea typeface="Montserrat"/>
                <a:cs typeface="Montserrat"/>
                <a:sym typeface="Montserrat"/>
              </a:rPr>
              <a:t>Madrid, Barcelona, Zaragoza, Sevilla, Bilbao… y 87 ciudades más. </a:t>
            </a:r>
            <a:endParaRPr sz="135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50">
                <a:latin typeface="Montserrat"/>
                <a:ea typeface="Montserrat"/>
                <a:cs typeface="Montserrat"/>
                <a:sym typeface="Montserrat"/>
              </a:rPr>
              <a:t>App multicategoría </a:t>
            </a:r>
            <a:endParaRPr b="1" sz="135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latin typeface="Montserrat"/>
                <a:ea typeface="Montserrat"/>
                <a:cs typeface="Montserrat"/>
                <a:sym typeface="Montserrat"/>
              </a:rPr>
              <a:t>Glovo es la app que te lleva lo que necesites de tu ciudad: Restaurantes, farmacia, supermercados, bebidas, etc.</a:t>
            </a:r>
            <a:endParaRPr sz="135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18"/>
          <p:cNvSpPr txBox="1"/>
          <p:nvPr/>
        </p:nvSpPr>
        <p:spPr>
          <a:xfrm>
            <a:off x="5085175" y="1355938"/>
            <a:ext cx="3933600" cy="28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50">
                <a:latin typeface="Montserrat"/>
                <a:ea typeface="Montserrat"/>
                <a:cs typeface="Montserrat"/>
                <a:sym typeface="Montserrat"/>
              </a:rPr>
              <a:t>Más de 30.000 riders</a:t>
            </a:r>
            <a:endParaRPr b="1" sz="135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latin typeface="Montserrat"/>
                <a:ea typeface="Montserrat"/>
                <a:cs typeface="Montserrat"/>
                <a:sym typeface="Montserrat"/>
              </a:rPr>
              <a:t>Cada uno atiende 1 pedido a la vez, con un tiempo de entrega menor a 35 minutos. Puedes operar con tus propios repartidores.</a:t>
            </a:r>
            <a:endParaRPr sz="135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Hacemos crecer tu negocio</a:t>
            </a:r>
            <a:endParaRPr b="1" sz="135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Ventas incrementales</a:t>
            </a:r>
            <a:endParaRPr sz="135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Acceso a nuevos clientes y zona	de cobertura</a:t>
            </a:r>
            <a:endParaRPr sz="135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Estabilización de las ventas </a:t>
            </a:r>
            <a:endParaRPr sz="135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4825" y="3226650"/>
            <a:ext cx="667250" cy="668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68612" y="1763950"/>
            <a:ext cx="667225" cy="667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6185" y="1753840"/>
            <a:ext cx="687417" cy="687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098" y="3288392"/>
            <a:ext cx="967580" cy="54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/>
        </p:nvSpPr>
        <p:spPr>
          <a:xfrm>
            <a:off x="380325" y="1471750"/>
            <a:ext cx="7370700" cy="28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1) Coste de </a:t>
            </a:r>
            <a:r>
              <a:rPr b="1"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activación </a:t>
            </a: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0€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2) Coste de </a:t>
            </a:r>
            <a:r>
              <a:rPr b="1"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mantenimiento </a:t>
            </a: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0€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3) </a:t>
            </a:r>
            <a:r>
              <a:rPr b="1"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Comisión del 28% </a:t>
            </a: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Tu </a:t>
            </a:r>
            <a:r>
              <a:rPr b="1" lang="en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beneficio </a:t>
            </a: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será del 72%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4) </a:t>
            </a:r>
            <a:r>
              <a:rPr b="1" lang="en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Visibilidad </a:t>
            </a: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te ofrecemos 30€ de budget para gastar en promociones a clientes 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5) Regístrate </a:t>
            </a:r>
            <a:r>
              <a:rPr lang="en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en nuestra web</a:t>
            </a: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con el promocode </a:t>
            </a:r>
            <a:r>
              <a:rPr b="1" lang="en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HOSTELERIAMADRID </a:t>
            </a:r>
            <a:endParaRPr b="1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Aquí la guía paso a paso</a:t>
            </a: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para registrar tu Tienda en Glovo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Aqui la guía paso a paso</a:t>
            </a: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para crear tus promociones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9"/>
          <p:cNvSpPr txBox="1"/>
          <p:nvPr/>
        </p:nvSpPr>
        <p:spPr>
          <a:xfrm>
            <a:off x="1809450" y="346025"/>
            <a:ext cx="55251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2ABB9B"/>
                </a:solidFill>
                <a:latin typeface="Montserrat"/>
                <a:ea typeface="Montserrat"/>
                <a:cs typeface="Montserrat"/>
                <a:sym typeface="Montserrat"/>
              </a:rPr>
              <a:t>¿Cuáles son las condiciones?</a:t>
            </a:r>
            <a:endParaRPr sz="1700"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92476" y="3414927"/>
            <a:ext cx="2402625" cy="2402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46701" y="4117851"/>
            <a:ext cx="1310651" cy="8675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9"/>
          <p:cNvSpPr txBox="1"/>
          <p:nvPr/>
        </p:nvSpPr>
        <p:spPr>
          <a:xfrm>
            <a:off x="414650" y="1071550"/>
            <a:ext cx="399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SOLO PARA </a:t>
            </a: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NUEVOS PARTNERS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